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8" r:id="rId4"/>
    <p:sldId id="259" r:id="rId5"/>
    <p:sldId id="261" r:id="rId6"/>
    <p:sldId id="297" r:id="rId7"/>
    <p:sldId id="296" r:id="rId8"/>
    <p:sldId id="267" r:id="rId9"/>
    <p:sldId id="268" r:id="rId10"/>
    <p:sldId id="298" r:id="rId11"/>
    <p:sldId id="299" r:id="rId12"/>
    <p:sldId id="301" r:id="rId13"/>
    <p:sldId id="300" r:id="rId14"/>
    <p:sldId id="30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55"/>
  </p:normalViewPr>
  <p:slideViewPr>
    <p:cSldViewPr snapToGrid="0" snapToObjects="1">
      <p:cViewPr>
        <p:scale>
          <a:sx n="108" d="100"/>
          <a:sy n="108" d="100"/>
        </p:scale>
        <p:origin x="1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328AFD-F314-4FCE-ADD1-39D467B4C880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09C83164-E6BB-4F9C-ADDB-48F1F61D5A7A}">
      <dgm:prSet/>
      <dgm:spPr/>
      <dgm:t>
        <a:bodyPr/>
        <a:lstStyle/>
        <a:p>
          <a:r>
            <a:rPr lang="en-US" dirty="0"/>
            <a:t>How frequently memory-related alerts are identified by a security  tool? How do developers respond to these alerts?</a:t>
          </a:r>
        </a:p>
      </dgm:t>
    </dgm:pt>
    <dgm:pt modelId="{B9DB818E-5FA5-4547-84E9-9AAFF0E8D829}" type="parTrans" cxnId="{1D12CAF9-6263-4CAD-A01F-0EC6F3ED2FBF}">
      <dgm:prSet/>
      <dgm:spPr/>
      <dgm:t>
        <a:bodyPr/>
        <a:lstStyle/>
        <a:p>
          <a:endParaRPr lang="en-US"/>
        </a:p>
      </dgm:t>
    </dgm:pt>
    <dgm:pt modelId="{073608E5-DC58-4932-9A7F-93ACD2E34A17}" type="sibTrans" cxnId="{1D12CAF9-6263-4CAD-A01F-0EC6F3ED2FBF}">
      <dgm:prSet/>
      <dgm:spPr/>
      <dgm:t>
        <a:bodyPr/>
        <a:lstStyle/>
        <a:p>
          <a:endParaRPr lang="en-US"/>
        </a:p>
      </dgm:t>
    </dgm:pt>
    <dgm:pt modelId="{0E871D9B-6CD6-4153-AA4B-04BF0CFF5CCF}">
      <dgm:prSet/>
      <dgm:spPr/>
      <dgm:t>
        <a:bodyPr/>
        <a:lstStyle/>
        <a:p>
          <a:r>
            <a:rPr lang="en-US"/>
            <a:t>How many CVEs were identified by a security tool when the involved flaws were first introduced in the code?</a:t>
          </a:r>
        </a:p>
      </dgm:t>
    </dgm:pt>
    <dgm:pt modelId="{1A33A37A-798E-46A6-842F-44C7309154F6}" type="parTrans" cxnId="{F9E86E38-4FE8-4ACC-9540-6AF9345969C7}">
      <dgm:prSet/>
      <dgm:spPr/>
      <dgm:t>
        <a:bodyPr/>
        <a:lstStyle/>
        <a:p>
          <a:endParaRPr lang="en-US"/>
        </a:p>
      </dgm:t>
    </dgm:pt>
    <dgm:pt modelId="{7678C0A2-AD0D-419C-BF91-16E04F482546}" type="sibTrans" cxnId="{F9E86E38-4FE8-4ACC-9540-6AF9345969C7}">
      <dgm:prSet/>
      <dgm:spPr/>
      <dgm:t>
        <a:bodyPr/>
        <a:lstStyle/>
        <a:p>
          <a:endParaRPr lang="en-US"/>
        </a:p>
      </dgm:t>
    </dgm:pt>
    <dgm:pt modelId="{9063DD81-D607-0141-9A8A-A770877275DD}" type="pres">
      <dgm:prSet presAssocID="{FD328AFD-F314-4FCE-ADD1-39D467B4C88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470FCA4-E13F-1D42-973E-3EA5F4124E79}" type="pres">
      <dgm:prSet presAssocID="{09C83164-E6BB-4F9C-ADDB-48F1F61D5A7A}" presName="hierRoot1" presStyleCnt="0"/>
      <dgm:spPr/>
    </dgm:pt>
    <dgm:pt modelId="{FDF7E25F-5BBC-8740-8A41-61D2B6BCFBD3}" type="pres">
      <dgm:prSet presAssocID="{09C83164-E6BB-4F9C-ADDB-48F1F61D5A7A}" presName="composite" presStyleCnt="0"/>
      <dgm:spPr/>
    </dgm:pt>
    <dgm:pt modelId="{25EC14A9-3BD1-4241-B6CB-2629F48A4CA7}" type="pres">
      <dgm:prSet presAssocID="{09C83164-E6BB-4F9C-ADDB-48F1F61D5A7A}" presName="background" presStyleLbl="node0" presStyleIdx="0" presStyleCnt="2"/>
      <dgm:spPr/>
    </dgm:pt>
    <dgm:pt modelId="{B3DF2D74-DD95-9B40-B129-1A8818F84C0C}" type="pres">
      <dgm:prSet presAssocID="{09C83164-E6BB-4F9C-ADDB-48F1F61D5A7A}" presName="text" presStyleLbl="fgAcc0" presStyleIdx="0" presStyleCnt="2">
        <dgm:presLayoutVars>
          <dgm:chPref val="3"/>
        </dgm:presLayoutVars>
      </dgm:prSet>
      <dgm:spPr/>
    </dgm:pt>
    <dgm:pt modelId="{58DB6463-1BB6-F44B-A1BE-94C163E7894A}" type="pres">
      <dgm:prSet presAssocID="{09C83164-E6BB-4F9C-ADDB-48F1F61D5A7A}" presName="hierChild2" presStyleCnt="0"/>
      <dgm:spPr/>
    </dgm:pt>
    <dgm:pt modelId="{7977212E-D41A-9645-9E6E-D13573B1FC09}" type="pres">
      <dgm:prSet presAssocID="{0E871D9B-6CD6-4153-AA4B-04BF0CFF5CCF}" presName="hierRoot1" presStyleCnt="0"/>
      <dgm:spPr/>
    </dgm:pt>
    <dgm:pt modelId="{D5CACD9D-539D-D748-ACA5-ABE2FCAA80D8}" type="pres">
      <dgm:prSet presAssocID="{0E871D9B-6CD6-4153-AA4B-04BF0CFF5CCF}" presName="composite" presStyleCnt="0"/>
      <dgm:spPr/>
    </dgm:pt>
    <dgm:pt modelId="{6D5BD1B0-8684-0E49-9FC8-ED38AC1063B8}" type="pres">
      <dgm:prSet presAssocID="{0E871D9B-6CD6-4153-AA4B-04BF0CFF5CCF}" presName="background" presStyleLbl="node0" presStyleIdx="1" presStyleCnt="2"/>
      <dgm:spPr/>
    </dgm:pt>
    <dgm:pt modelId="{F6CC6C7E-DE50-3841-BAEF-02D218CC829E}" type="pres">
      <dgm:prSet presAssocID="{0E871D9B-6CD6-4153-AA4B-04BF0CFF5CCF}" presName="text" presStyleLbl="fgAcc0" presStyleIdx="1" presStyleCnt="2">
        <dgm:presLayoutVars>
          <dgm:chPref val="3"/>
        </dgm:presLayoutVars>
      </dgm:prSet>
      <dgm:spPr/>
    </dgm:pt>
    <dgm:pt modelId="{0E64C383-991E-2447-97BC-FD2138F48BBE}" type="pres">
      <dgm:prSet presAssocID="{0E871D9B-6CD6-4153-AA4B-04BF0CFF5CCF}" presName="hierChild2" presStyleCnt="0"/>
      <dgm:spPr/>
    </dgm:pt>
  </dgm:ptLst>
  <dgm:cxnLst>
    <dgm:cxn modelId="{FFAA5917-8C9D-3B44-A558-09F85CCBB1E7}" type="presOf" srcId="{FD328AFD-F314-4FCE-ADD1-39D467B4C880}" destId="{9063DD81-D607-0141-9A8A-A770877275DD}" srcOrd="0" destOrd="0" presId="urn:microsoft.com/office/officeart/2005/8/layout/hierarchy1"/>
    <dgm:cxn modelId="{F9E86E38-4FE8-4ACC-9540-6AF9345969C7}" srcId="{FD328AFD-F314-4FCE-ADD1-39D467B4C880}" destId="{0E871D9B-6CD6-4153-AA4B-04BF0CFF5CCF}" srcOrd="1" destOrd="0" parTransId="{1A33A37A-798E-46A6-842F-44C7309154F6}" sibTransId="{7678C0A2-AD0D-419C-BF91-16E04F482546}"/>
    <dgm:cxn modelId="{9B9F7C5F-ACB7-414A-BB42-14B49E6D57F3}" type="presOf" srcId="{09C83164-E6BB-4F9C-ADDB-48F1F61D5A7A}" destId="{B3DF2D74-DD95-9B40-B129-1A8818F84C0C}" srcOrd="0" destOrd="0" presId="urn:microsoft.com/office/officeart/2005/8/layout/hierarchy1"/>
    <dgm:cxn modelId="{6FFB0D7F-F726-5546-BE28-BCADE4357099}" type="presOf" srcId="{0E871D9B-6CD6-4153-AA4B-04BF0CFF5CCF}" destId="{F6CC6C7E-DE50-3841-BAEF-02D218CC829E}" srcOrd="0" destOrd="0" presId="urn:microsoft.com/office/officeart/2005/8/layout/hierarchy1"/>
    <dgm:cxn modelId="{1D12CAF9-6263-4CAD-A01F-0EC6F3ED2FBF}" srcId="{FD328AFD-F314-4FCE-ADD1-39D467B4C880}" destId="{09C83164-E6BB-4F9C-ADDB-48F1F61D5A7A}" srcOrd="0" destOrd="0" parTransId="{B9DB818E-5FA5-4547-84E9-9AAFF0E8D829}" sibTransId="{073608E5-DC58-4932-9A7F-93ACD2E34A17}"/>
    <dgm:cxn modelId="{0D700B77-77BC-E743-B083-74049EDB9C65}" type="presParOf" srcId="{9063DD81-D607-0141-9A8A-A770877275DD}" destId="{0470FCA4-E13F-1D42-973E-3EA5F4124E79}" srcOrd="0" destOrd="0" presId="urn:microsoft.com/office/officeart/2005/8/layout/hierarchy1"/>
    <dgm:cxn modelId="{F16104C8-D51E-E744-AF73-DEFD97219B92}" type="presParOf" srcId="{0470FCA4-E13F-1D42-973E-3EA5F4124E79}" destId="{FDF7E25F-5BBC-8740-8A41-61D2B6BCFBD3}" srcOrd="0" destOrd="0" presId="urn:microsoft.com/office/officeart/2005/8/layout/hierarchy1"/>
    <dgm:cxn modelId="{1EA6B442-C28F-7340-89B1-B1C487D0794A}" type="presParOf" srcId="{FDF7E25F-5BBC-8740-8A41-61D2B6BCFBD3}" destId="{25EC14A9-3BD1-4241-B6CB-2629F48A4CA7}" srcOrd="0" destOrd="0" presId="urn:microsoft.com/office/officeart/2005/8/layout/hierarchy1"/>
    <dgm:cxn modelId="{ADB06DEC-BCEA-AA4E-A78A-63C7259E2F23}" type="presParOf" srcId="{FDF7E25F-5BBC-8740-8A41-61D2B6BCFBD3}" destId="{B3DF2D74-DD95-9B40-B129-1A8818F84C0C}" srcOrd="1" destOrd="0" presId="urn:microsoft.com/office/officeart/2005/8/layout/hierarchy1"/>
    <dgm:cxn modelId="{B0D3DBFE-4DBE-5F4F-90A8-BC8B306773CB}" type="presParOf" srcId="{0470FCA4-E13F-1D42-973E-3EA5F4124E79}" destId="{58DB6463-1BB6-F44B-A1BE-94C163E7894A}" srcOrd="1" destOrd="0" presId="urn:microsoft.com/office/officeart/2005/8/layout/hierarchy1"/>
    <dgm:cxn modelId="{CE7F072F-9DF9-D44C-AD3C-67CADEA73A6E}" type="presParOf" srcId="{9063DD81-D607-0141-9A8A-A770877275DD}" destId="{7977212E-D41A-9645-9E6E-D13573B1FC09}" srcOrd="1" destOrd="0" presId="urn:microsoft.com/office/officeart/2005/8/layout/hierarchy1"/>
    <dgm:cxn modelId="{2CF26F2F-D354-6743-AA5D-4A9D872DAEB3}" type="presParOf" srcId="{7977212E-D41A-9645-9E6E-D13573B1FC09}" destId="{D5CACD9D-539D-D748-ACA5-ABE2FCAA80D8}" srcOrd="0" destOrd="0" presId="urn:microsoft.com/office/officeart/2005/8/layout/hierarchy1"/>
    <dgm:cxn modelId="{29F051DB-567F-B646-A9F9-53FEC9434157}" type="presParOf" srcId="{D5CACD9D-539D-D748-ACA5-ABE2FCAA80D8}" destId="{6D5BD1B0-8684-0E49-9FC8-ED38AC1063B8}" srcOrd="0" destOrd="0" presId="urn:microsoft.com/office/officeart/2005/8/layout/hierarchy1"/>
    <dgm:cxn modelId="{95F8726B-7902-2640-9971-7217FC1B4E80}" type="presParOf" srcId="{D5CACD9D-539D-D748-ACA5-ABE2FCAA80D8}" destId="{F6CC6C7E-DE50-3841-BAEF-02D218CC829E}" srcOrd="1" destOrd="0" presId="urn:microsoft.com/office/officeart/2005/8/layout/hierarchy1"/>
    <dgm:cxn modelId="{97B2EB5B-F4D2-6A4F-BCC5-F8822729CCF6}" type="presParOf" srcId="{7977212E-D41A-9645-9E6E-D13573B1FC09}" destId="{0E64C383-991E-2447-97BC-FD2138F48BB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EC14A9-3BD1-4241-B6CB-2629F48A4CA7}">
      <dsp:nvSpPr>
        <dsp:cNvPr id="0" name=""/>
        <dsp:cNvSpPr/>
      </dsp:nvSpPr>
      <dsp:spPr>
        <a:xfrm>
          <a:off x="130938" y="1393"/>
          <a:ext cx="4224635" cy="268264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DF2D74-DD95-9B40-B129-1A8818F84C0C}">
      <dsp:nvSpPr>
        <dsp:cNvPr id="0" name=""/>
        <dsp:cNvSpPr/>
      </dsp:nvSpPr>
      <dsp:spPr>
        <a:xfrm>
          <a:off x="600342" y="447327"/>
          <a:ext cx="4224635" cy="268264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How frequently memory-related alerts are identified by a security  tool? How do developers respond to these alerts?</a:t>
          </a:r>
        </a:p>
      </dsp:txBody>
      <dsp:txXfrm>
        <a:off x="678914" y="525899"/>
        <a:ext cx="4067491" cy="2525499"/>
      </dsp:txXfrm>
    </dsp:sp>
    <dsp:sp modelId="{6D5BD1B0-8684-0E49-9FC8-ED38AC1063B8}">
      <dsp:nvSpPr>
        <dsp:cNvPr id="0" name=""/>
        <dsp:cNvSpPr/>
      </dsp:nvSpPr>
      <dsp:spPr>
        <a:xfrm>
          <a:off x="5294381" y="1393"/>
          <a:ext cx="4224635" cy="268264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CC6C7E-DE50-3841-BAEF-02D218CC829E}">
      <dsp:nvSpPr>
        <dsp:cNvPr id="0" name=""/>
        <dsp:cNvSpPr/>
      </dsp:nvSpPr>
      <dsp:spPr>
        <a:xfrm>
          <a:off x="5763785" y="447327"/>
          <a:ext cx="4224635" cy="268264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How many CVEs were identified by a security tool when the involved flaws were first introduced in the code?</a:t>
          </a:r>
        </a:p>
      </dsp:txBody>
      <dsp:txXfrm>
        <a:off x="5842357" y="525899"/>
        <a:ext cx="4067491" cy="25254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E4413-5F8F-3641-8B35-3CC675479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878FB6-87A0-AF4B-B9F0-0B57ED1538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FAF80-76B1-DC40-9DB7-6D736CF82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9B997-5CC0-874D-AD51-4929BA9BB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088BD-D3D6-7946-8344-BF1A9F9BB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34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0F425-2A27-1640-8327-424706D51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6789F-4A1F-3748-8815-85A647400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A90B6-CF19-D641-B10D-8062794D3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68007-754F-EE42-A140-DEBB39F6C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36A65-3ABD-C14D-9ED9-687A87C59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6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04AD9E-5180-3D48-9D14-54DF8E4A3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76621A-AB48-A748-953A-8D0A4378C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F351A-8D0F-944C-ACED-43CD30D34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3633B-0A7E-6547-BFC9-DFBDF377A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4F59-E92D-D54E-9441-3EBE84A4A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9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C790A-EE2A-4E44-A17D-18BA8964E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887D6-E48F-7946-847A-C3E6BAA7C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47C54-4E3A-2B4E-BF5A-64925721B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4F2A2-7460-394D-8D37-E0BFCB5BF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DF737-0321-7947-9D21-5CB3E83C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346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6A639-1226-DD40-9703-57CA4FD07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327EC-5534-FB4C-A050-4DF3F5710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1420C-8D81-E44A-A28B-BBF4636A5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871F9-D22E-1741-81B2-29E7986D2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8207A-906F-A44D-A4C8-13A54EC0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70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9008A-563B-7A49-9CCA-1F9478E1A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8469-8F67-DB4A-9EA7-6F9BBE8B02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F5CEDC-D0E1-BE44-8E8E-B4EC27CD7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792BD-8A7B-1247-95F5-A6816DDA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BBF596-A82C-D842-8144-4A6890A94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1D8A9-0C49-7E47-BA53-D6387EB33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19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695EA-CC7F-A249-8BB1-31D8AB8FE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71A9E-EB53-2245-9057-2298082C0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6B8CF-755D-2A48-B028-FC729CCED8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101403-2AF6-7B44-953C-279813E504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06372D-FF07-2545-846F-DD05DD832E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3EFD73-8502-A143-A658-D2A25E0A7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ED4C30-39C5-6547-8967-2CD483271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26F23-B447-9142-BD5D-F000F6AD1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37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FAC52-ADE6-3541-8FC8-7352E760E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335FBA-EF6F-8343-B7BA-C04A15C09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46E81A-BF4F-6A42-8284-A4EAF2590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EB5EEC-F024-FF4E-8D6B-F287FF13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12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A1374D-C244-8F44-B3B2-AC04DCCD0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B23CB7-1F06-C64E-8F2A-E0D6C09A9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A42BC-B7BF-7248-95F5-CDB6F99C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53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E1C2-5A44-3541-9D34-709F9A1F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E4C92-D721-BC40-99ED-79B109146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F98220-D674-474A-BF15-1725FEB81B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08D9D-4DCB-4549-9B02-84E33CDF4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D45B5-CC7E-A549-88C6-9FC88164B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9D389-C1EA-D74E-99DC-6AA24E344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272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F703A-6421-3547-BD33-69DA5CEC7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B7C301-99B4-924E-B0C7-37F55F4575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9D507A-2B87-494A-9DAF-17B0C077D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77BF8-5CEA-A54D-83EE-1DF0CEF01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96E42D-6362-324F-8609-2B9568D5B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9765B2-AE00-E04F-AE0E-661FE4902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53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B9F1A0-7CB7-C648-BC4B-BF489326A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9ADE9-3D46-1643-94EF-6ABE89807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84451-9D5F-C643-9B03-82368EB7CA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722AD-344B-9E43-9977-2AB97AB6C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9B583-D851-4E41-9658-55E332F50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872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BAFEB-B894-9544-86CA-63F3A94DBA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Memory Error Detection in Security Testing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A22AAB-D5F9-BE4D-BEB7-4415AE2124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Nasif Imtiaz, Laurie Williams</a:t>
            </a:r>
          </a:p>
          <a:p>
            <a:r>
              <a:rPr lang="en-US" dirty="0"/>
              <a:t>North Carolina State University</a:t>
            </a:r>
          </a:p>
          <a:p>
            <a:r>
              <a:rPr lang="en-US" dirty="0" err="1"/>
              <a:t>RunSafe</a:t>
            </a:r>
            <a:r>
              <a:rPr lang="en-US" dirty="0"/>
              <a:t> Security</a:t>
            </a:r>
          </a:p>
        </p:txBody>
      </p:sp>
    </p:spTree>
    <p:extLst>
      <p:ext uri="{BB962C8B-B14F-4D97-AF65-F5344CB8AC3E}">
        <p14:creationId xmlns:p14="http://schemas.microsoft.com/office/powerpoint/2010/main" val="2394367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234CF4-802C-4AA1-B540-36C3B838C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-1"/>
            <a:ext cx="5038344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4BBE2A-5CF2-9E4B-9C70-CD00F085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1332952"/>
            <a:ext cx="3926898" cy="3921176"/>
          </a:xfrm>
        </p:spPr>
        <p:txBody>
          <a:bodyPr anchor="ctr">
            <a:normAutofit/>
          </a:bodyPr>
          <a:lstStyle/>
          <a:p>
            <a:r>
              <a:rPr lang="en-US" sz="5400"/>
              <a:t>CVE dataset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0CED441-B73B-4907-9AF2-614CEAC6A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5422392" y="64008"/>
            <a:chExt cx="1178966" cy="232963"/>
          </a:xfrm>
        </p:grpSpPr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A03170C9-14E4-4D47-827E-51518FA9C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757EFF12-1826-499E-94C2-AF4400A66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20CC511B-2DB0-4523-82ED-40CCC5C7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6CB93565-67D6-49DD-8D4E-4685AC81A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AE9D45A7-FFB3-4E69-A4EC-FAA3489B0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A29467A6-0F59-4991-89B5-35408BD72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AA726CA1-9A94-4AF0-B9DD-3572C692A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EB03BD70-FD68-460B-A88B-005DAB5BE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C1040543-6AB1-4FE1-8946-59D0E7BB8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BEEF4851-38D3-48A2-B05D-269771626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DEC37F16-C638-42B2-AA09-CA5142D85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0AC31779-80E9-4BF3-9703-F63FE8094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D71CA5FF-D764-4C4E-8854-E5875684F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81A1FA9D-7285-4D42-ADF3-BC14114B2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A1E40F6A-5F88-46D9-A510-00D54F0B8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938C555D-926A-4092-966E-1BC7E455F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58D049FF-3E13-4E3E-A5BE-CF5253B8E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A16547CF-5B03-4E57-B466-A0FDCECAD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84C012C4-5959-40D5-8A7B-8542BD4B98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8C7DF75A-2C0D-4388-A295-397333ADB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31CAF-CF32-924D-A7B4-DCA20D129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0" y="499833"/>
            <a:ext cx="5100320" cy="5581226"/>
          </a:xfrm>
        </p:spPr>
        <p:txBody>
          <a:bodyPr anchor="ctr">
            <a:normAutofit/>
          </a:bodyPr>
          <a:lstStyle/>
          <a:p>
            <a:r>
              <a:rPr lang="en-US" dirty="0"/>
              <a:t>Pulled CVEs for the projects in Coverity dataset between first and last scan</a:t>
            </a:r>
          </a:p>
          <a:p>
            <a:r>
              <a:rPr lang="en-US" dirty="0"/>
              <a:t>Collected patch commits for Linux CVEs</a:t>
            </a:r>
          </a:p>
        </p:txBody>
      </p:sp>
    </p:spTree>
    <p:extLst>
      <p:ext uri="{BB962C8B-B14F-4D97-AF65-F5344CB8AC3E}">
        <p14:creationId xmlns:p14="http://schemas.microsoft.com/office/powerpoint/2010/main" val="1799320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892B3-92DA-2F48-B2C1-861E1CD70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CWE (Common Weakness Enumeration)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9C715-1105-3F49-8BF0-B311F4A0C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Coverity alerts and CVEs are mapped with CWE ids</a:t>
            </a:r>
          </a:p>
          <a:p>
            <a:r>
              <a:rPr lang="en-US" dirty="0"/>
              <a:t>161 distinct CWE ids</a:t>
            </a:r>
          </a:p>
          <a:p>
            <a:r>
              <a:rPr lang="en-US" dirty="0"/>
              <a:t>Two reviewers independently classified CWE ids as memory vs non-memory</a:t>
            </a:r>
          </a:p>
          <a:p>
            <a:pPr lvl="1"/>
            <a:r>
              <a:rPr lang="en-US" dirty="0"/>
              <a:t>Discussion upon initially disagrees CWE ids to come to a final classification</a:t>
            </a:r>
          </a:p>
          <a:p>
            <a:pPr lvl="1"/>
            <a:r>
              <a:rPr lang="en-US" dirty="0"/>
              <a:t>Kohen’s Kappa agreement rate 0.79 </a:t>
            </a:r>
          </a:p>
          <a:p>
            <a:r>
              <a:rPr lang="en-US" dirty="0"/>
              <a:t>43 (26.7%) were classified as memory-related</a:t>
            </a:r>
          </a:p>
        </p:txBody>
      </p:sp>
    </p:spTree>
    <p:extLst>
      <p:ext uri="{BB962C8B-B14F-4D97-AF65-F5344CB8AC3E}">
        <p14:creationId xmlns:p14="http://schemas.microsoft.com/office/powerpoint/2010/main" val="4196299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A31D32-8FDC-4460-8FFC-3D1953DFF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A3F1BA-694E-F344-9216-A5C1F225F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7909" y="891540"/>
            <a:ext cx="5852817" cy="5071110"/>
          </a:xfrm>
        </p:spPr>
        <p:txBody>
          <a:bodyPr anchor="ctr">
            <a:normAutofit/>
          </a:bodyPr>
          <a:lstStyle/>
          <a:p>
            <a:pPr algn="r"/>
            <a:r>
              <a:rPr lang="en-US" sz="9600" dirty="0"/>
              <a:t>Findings: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26D936-3250-40F6-B653-0A50594E5C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7E1D97-432A-47D5-AE33-17BB811B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6" y="891540"/>
            <a:ext cx="4657344" cy="5071110"/>
          </a:xfrm>
          <a:prstGeom prst="rect">
            <a:avLst/>
          </a:prstGeom>
          <a:solidFill>
            <a:schemeClr val="tx1">
              <a:lumMod val="50000"/>
              <a:lumOff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2E84D3-F93A-684F-926C-5D7277840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9566" y="1147730"/>
            <a:ext cx="3441375" cy="4652338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How frequently memory-related alerts are identified by a security  tool? How do developers respond to these alerts?</a:t>
            </a: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098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02301-E702-F749-80C4-556673B6D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059" y="12723"/>
            <a:ext cx="10515600" cy="1325563"/>
          </a:xfrm>
        </p:spPr>
        <p:txBody>
          <a:bodyPr>
            <a:noAutofit/>
          </a:bodyPr>
          <a:lstStyle/>
          <a:p>
            <a:r>
              <a:rPr lang="en-US" sz="3200" b="1" dirty="0"/>
              <a:t>To what extent do memory related alerts appear when C/C++ projects are scanned by Coverity? 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2EC7AF4-67E0-1847-991C-04B30F13A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6636" y="1253331"/>
            <a:ext cx="4872647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9219FC-E278-5E4E-AFAA-C6809BAF9264}"/>
              </a:ext>
            </a:extLst>
          </p:cNvPr>
          <p:cNvSpPr txBox="1"/>
          <p:nvPr/>
        </p:nvSpPr>
        <p:spPr>
          <a:xfrm>
            <a:off x="629392" y="5604669"/>
            <a:ext cx="960713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0000"/>
                </a:solidFill>
              </a:rPr>
              <a:t>Approximately</a:t>
            </a:r>
            <a:r>
              <a:rPr lang="en-US" sz="3200" dirty="0">
                <a:solidFill>
                  <a:srgbClr val="FF0000"/>
                </a:solidFill>
              </a:rPr>
              <a:t> </a:t>
            </a:r>
            <a:r>
              <a:rPr lang="en-US" sz="3200" b="1" dirty="0">
                <a:solidFill>
                  <a:srgbClr val="FF0000"/>
                </a:solidFill>
              </a:rPr>
              <a:t>one-third of Coverity alerts were found to be memory related (35.4%)</a:t>
            </a:r>
            <a:endParaRPr lang="en-US" sz="3200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53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A2C5F-1BC3-614B-A20E-F997428F3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307" y="522884"/>
            <a:ext cx="9944595" cy="747522"/>
          </a:xfrm>
        </p:spPr>
        <p:txBody>
          <a:bodyPr>
            <a:normAutofit fontScale="90000"/>
          </a:bodyPr>
          <a:lstStyle/>
          <a:p>
            <a:r>
              <a:rPr lang="en-US" sz="3100" b="1" dirty="0"/>
              <a:t>What percent of memory related alerts are actionable (i.e. acted on by developers)? What percent of memory related alerts were marked as false positives by the developers?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42C31-3D7B-9C40-923C-17C8EBA39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1442" y="5872850"/>
            <a:ext cx="7684324" cy="98515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>
                <a:solidFill>
                  <a:srgbClr val="FF0000"/>
                </a:solidFill>
              </a:rPr>
              <a:t>Memory alerts are rarely liked to be </a:t>
            </a:r>
            <a:r>
              <a:rPr lang="en-US" i="1" dirty="0">
                <a:solidFill>
                  <a:srgbClr val="FF0000"/>
                </a:solidFill>
              </a:rPr>
              <a:t>intentional coding </a:t>
            </a:r>
            <a:r>
              <a:rPr lang="en-US" dirty="0">
                <a:solidFill>
                  <a:srgbClr val="FF0000"/>
                </a:solidFill>
              </a:rPr>
              <a:t>by developers (0.8%)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73050F-BC86-0F4C-9448-0D51BCFA7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821" y="1270406"/>
            <a:ext cx="8899566" cy="460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318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169373-E625-4BAD-B93B-3BA93BE5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4B54BF-4031-0140-9067-24E32AFA0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248" y="1152144"/>
            <a:ext cx="4023360" cy="29434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300" b="1" dirty="0"/>
              <a:t>Memory </a:t>
            </a:r>
            <a:r>
              <a:rPr lang="en-US" sz="4300" b="1" dirty="0">
                <a:solidFill>
                  <a:srgbClr val="FF0000"/>
                </a:solidFill>
              </a:rPr>
              <a:t>errors</a:t>
            </a:r>
            <a:r>
              <a:rPr lang="en-US" sz="4300" b="1" dirty="0"/>
              <a:t> </a:t>
            </a:r>
            <a:br>
              <a:rPr lang="en-US" sz="4300" b="1" dirty="0"/>
            </a:br>
            <a:r>
              <a:rPr lang="en-US" sz="4300" b="1" dirty="0"/>
              <a:t>are prevalent:</a:t>
            </a:r>
            <a:br>
              <a:rPr lang="en-US" sz="4300" b="1" dirty="0"/>
            </a:br>
            <a:r>
              <a:rPr lang="en-US" sz="4300" b="1" dirty="0"/>
              <a:t>during and after security testing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close up of a sign&#10;&#10;Description automatically generated">
            <a:extLst>
              <a:ext uri="{FF2B5EF4-FFF2-40B4-BE49-F238E27FC236}">
                <a16:creationId xmlns:a16="http://schemas.microsoft.com/office/drawing/2014/main" id="{A4774803-1CAE-5E47-B7D4-160C72027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329" r="25267" b="-1"/>
          <a:stretch/>
        </p:blipFill>
        <p:spPr>
          <a:xfrm>
            <a:off x="604064" y="10"/>
            <a:ext cx="6701991" cy="685799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2DF00571-E53F-4406-874C-D5333B3E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805A8E07-08A3-48C5-A937-BA5C099EB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BD95D223-D0F4-4A5A-A97F-904E11575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C234CFCF-E56D-4C71-AEA5-41C17CD2F6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4EE72264-410F-4071-B6A9-A94E1050E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38730288-0A00-4A97-8CE6-E7DFE81E3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4EDA3E11-9FAA-4CBF-9FC7-A75068E7B6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7327A321-A57A-4019-AC19-30C3FEDE0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45B013C8-DE8B-4D46-A566-8925FF2AB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D70623DD-9665-463E-9FF2-E11E76764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EF230DD2-4D19-4039-A31E-475B24712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A0DE572C-1F7E-41DF-B316-6D79DD0035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5E93974-7575-4E1C-BB69-30CDE7C145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AB02B977-55BB-4684-B6DC-50B49F26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B8A7D2FD-4604-411A-8446-AAD738B9D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2FC67E06-3570-4522-8495-454D7C87E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E6A1839D-1BE9-41CB-B29B-AF529145D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20C714F7-E8CA-484B-8A29-E3194EC7C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B4E21E71-D285-4AED-AA11-100533981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4">
              <a:extLst>
                <a:ext uri="{FF2B5EF4-FFF2-40B4-BE49-F238E27FC236}">
                  <a16:creationId xmlns:a16="http://schemas.microsoft.com/office/drawing/2014/main" id="{13568E8F-C4DD-4452-A8BE-CDC9A4FE4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6">
              <a:extLst>
                <a:ext uri="{FF2B5EF4-FFF2-40B4-BE49-F238E27FC236}">
                  <a16:creationId xmlns:a16="http://schemas.microsoft.com/office/drawing/2014/main" id="{56ABD5AB-B13C-4AA9-9066-E872473A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66993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2F5602-6586-46E4-8645-2CDA442AB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434B85-DB0D-4010-A6A1-147F28D47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CDD0A2-DC51-B64C-A213-BA342244B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320231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chemeClr val="tx2"/>
                </a:solidFill>
              </a:rPr>
              <a:t>Research Questions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2E5F4F0-80C0-49F3-84A2-453DE42F2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915607" cy="2187829"/>
            <a:chOff x="-305" y="-1"/>
            <a:chExt cx="3832880" cy="287613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42FEDB6-5432-4162-8648-3827572AF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9FE345E-092D-4A20-A43A-0F9258D96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A313FCF-0EE7-4C6B-BAB3-EFC9451D3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B9ECD02-BE1B-4347-8C2E-EEA690082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065831E-52EB-4D2A-9D26-46FAA63E47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9707512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5842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4F519EA-836C-4E21-87EE-CE7AB0186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6280"/>
            <a:ext cx="4449464" cy="2331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1">
            <a:extLst>
              <a:ext uri="{FF2B5EF4-FFF2-40B4-BE49-F238E27FC236}">
                <a16:creationId xmlns:a16="http://schemas.microsoft.com/office/drawing/2014/main" id="{A210685A-6235-45A7-850D-A6F555466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3374" y="702944"/>
            <a:ext cx="5369325" cy="5586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724E5E-94F4-C344-9364-F7943E443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05" y="1345958"/>
            <a:ext cx="4193196" cy="4166085"/>
          </a:xfrm>
        </p:spPr>
        <p:txBody>
          <a:bodyPr>
            <a:normAutofit/>
          </a:bodyPr>
          <a:lstStyle/>
          <a:p>
            <a:r>
              <a:rPr lang="en-US" sz="4600"/>
              <a:t>Data Sources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833A70A-9722-46F0-A5EB-C72F787470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864" y="3048506"/>
            <a:ext cx="630289" cy="765242"/>
            <a:chOff x="45711" y="3048506"/>
            <a:chExt cx="630289" cy="765242"/>
          </a:xfrm>
        </p:grpSpPr>
        <p:sp>
          <p:nvSpPr>
            <p:cNvPr id="15" name="Rectangle 2">
              <a:extLst>
                <a:ext uri="{FF2B5EF4-FFF2-40B4-BE49-F238E27FC236}">
                  <a16:creationId xmlns:a16="http://schemas.microsoft.com/office/drawing/2014/main" id="{0E424FCE-3213-4BEE-A1E8-B7E8AEA5A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59">
              <a:extLst>
                <a:ext uri="{FF2B5EF4-FFF2-40B4-BE49-F238E27FC236}">
                  <a16:creationId xmlns:a16="http://schemas.microsoft.com/office/drawing/2014/main" id="{5EE95433-383A-45BD-BFCA-833B8F0AE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2">
              <a:extLst>
                <a:ext uri="{FF2B5EF4-FFF2-40B4-BE49-F238E27FC236}">
                  <a16:creationId xmlns:a16="http://schemas.microsoft.com/office/drawing/2014/main" id="{2EEA944D-C4D5-48D7-804D-86BE8AFC8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F3FCE305-3F55-48BF-8549-01E0364C8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23D7F518-6C41-4C3F-9060-C9FE0B1D4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2">
              <a:extLst>
                <a:ext uri="{FF2B5EF4-FFF2-40B4-BE49-F238E27FC236}">
                  <a16:creationId xmlns:a16="http://schemas.microsoft.com/office/drawing/2014/main" id="{3B93E94B-19C7-49C9-A135-582F72B1A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59">
              <a:extLst>
                <a:ext uri="{FF2B5EF4-FFF2-40B4-BE49-F238E27FC236}">
                  <a16:creationId xmlns:a16="http://schemas.microsoft.com/office/drawing/2014/main" id="{FEF28287-3D78-44FC-8C53-70755EAF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2">
              <a:extLst>
                <a:ext uri="{FF2B5EF4-FFF2-40B4-BE49-F238E27FC236}">
                  <a16:creationId xmlns:a16="http://schemas.microsoft.com/office/drawing/2014/main" id="{2E8ECBA7-D5B5-48AD-9108-4EB4FB5AA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69CDB17F-9370-4BDB-AF7D-0C10664AF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65D03FDE-4254-4CCB-ACA1-CCF9ED99A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">
              <a:extLst>
                <a:ext uri="{FF2B5EF4-FFF2-40B4-BE49-F238E27FC236}">
                  <a16:creationId xmlns:a16="http://schemas.microsoft.com/office/drawing/2014/main" id="{406E5C16-E87A-48D6-808A-4E99A9FA2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59">
              <a:extLst>
                <a:ext uri="{FF2B5EF4-FFF2-40B4-BE49-F238E27FC236}">
                  <a16:creationId xmlns:a16="http://schemas.microsoft.com/office/drawing/2014/main" id="{DD6696B0-7715-471B-835A-DA4F6E0B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2">
              <a:extLst>
                <a:ext uri="{FF2B5EF4-FFF2-40B4-BE49-F238E27FC236}">
                  <a16:creationId xmlns:a16="http://schemas.microsoft.com/office/drawing/2014/main" id="{7B7BE224-1A69-42AA-9C1C-29ADE08B2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F4CBB296-B6FF-43BA-A2F1-471A7D6A3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7B9B8F5E-97B1-4CC6-A25F-0406AF9F8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">
              <a:extLst>
                <a:ext uri="{FF2B5EF4-FFF2-40B4-BE49-F238E27FC236}">
                  <a16:creationId xmlns:a16="http://schemas.microsoft.com/office/drawing/2014/main" id="{9EB4DAA2-343C-4239-A2B2-D2412770B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59">
              <a:extLst>
                <a:ext uri="{FF2B5EF4-FFF2-40B4-BE49-F238E27FC236}">
                  <a16:creationId xmlns:a16="http://schemas.microsoft.com/office/drawing/2014/main" id="{8D6B2AAD-8F5E-4D57-B2E6-7DBB7953C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2">
              <a:extLst>
                <a:ext uri="{FF2B5EF4-FFF2-40B4-BE49-F238E27FC236}">
                  <a16:creationId xmlns:a16="http://schemas.microsoft.com/office/drawing/2014/main" id="{9CE95F93-6BC5-4616-9F8D-B941B4B8F1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A8C3D8DE-DC76-487C-8C2A-7684D5C9E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56088CB5-E2A8-49A4-8AB5-6D5463E03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372F50F8-8B88-48EF-B21C-B5B264262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59">
              <a:extLst>
                <a:ext uri="{FF2B5EF4-FFF2-40B4-BE49-F238E27FC236}">
                  <a16:creationId xmlns:a16="http://schemas.microsoft.com/office/drawing/2014/main" id="{37008499-DF9A-4230-BE00-35B862316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2">
              <a:extLst>
                <a:ext uri="{FF2B5EF4-FFF2-40B4-BE49-F238E27FC236}">
                  <a16:creationId xmlns:a16="http://schemas.microsoft.com/office/drawing/2014/main" id="{BCEE48F0-E436-451D-A5FE-0D818D19E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4">
              <a:extLst>
                <a:ext uri="{FF2B5EF4-FFF2-40B4-BE49-F238E27FC236}">
                  <a16:creationId xmlns:a16="http://schemas.microsoft.com/office/drawing/2014/main" id="{6852656E-1E8F-41F9-900D-8E8CC1B2B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6">
              <a:extLst>
                <a:ext uri="{FF2B5EF4-FFF2-40B4-BE49-F238E27FC236}">
                  <a16:creationId xmlns:a16="http://schemas.microsoft.com/office/drawing/2014/main" id="{489DA605-39DD-45FD-9796-12A36B23B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8204B-E59B-1845-AAFE-425098D26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9734" y="750307"/>
            <a:ext cx="5765288" cy="5357387"/>
          </a:xfrm>
        </p:spPr>
        <p:txBody>
          <a:bodyPr anchor="ctr">
            <a:normAutofit/>
          </a:bodyPr>
          <a:lstStyle/>
          <a:p>
            <a:r>
              <a:rPr lang="en-US" dirty="0"/>
              <a:t>Extension of Coverity dataset </a:t>
            </a:r>
            <a:br>
              <a:rPr lang="en-US" dirty="0"/>
            </a:br>
            <a:r>
              <a:rPr lang="en-US" dirty="0"/>
              <a:t>from our prior work</a:t>
            </a:r>
          </a:p>
          <a:p>
            <a:pPr lvl="1"/>
            <a:r>
              <a:rPr lang="en-US" sz="2200" dirty="0"/>
              <a:t>Imtiaz, Nasif, Brendan Murphy, and Laurie Williams. </a:t>
            </a:r>
            <a:br>
              <a:rPr lang="en-US" sz="2200" dirty="0"/>
            </a:br>
            <a:r>
              <a:rPr lang="en-US" sz="2200" dirty="0"/>
              <a:t>"How Do Developers Act on Static Analysis Alerts? An Empirical Study of Coverity Usage." </a:t>
            </a:r>
            <a:br>
              <a:rPr lang="en-US" sz="2200" dirty="0"/>
            </a:br>
            <a:r>
              <a:rPr lang="en-US" sz="2200" dirty="0"/>
              <a:t>2019 IEEE 30th International Symposium on Software Reliability Engineering (ISSRE). IEEE, 2019.</a:t>
            </a:r>
          </a:p>
          <a:p>
            <a:r>
              <a:rPr lang="en-US" dirty="0"/>
              <a:t>CVE dataset from NVD</a:t>
            </a:r>
          </a:p>
          <a:p>
            <a:pPr lvl="1"/>
            <a:r>
              <a:rPr lang="en-US" sz="2200" dirty="0"/>
              <a:t>Collected patch commits for Linux CVEs</a:t>
            </a:r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79855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5990B-F199-AE47-9A0E-92F16B5C4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2"/>
            <a:ext cx="10515600" cy="1325563"/>
          </a:xfrm>
        </p:spPr>
        <p:txBody>
          <a:bodyPr/>
          <a:lstStyle/>
          <a:p>
            <a:r>
              <a:rPr lang="en-US" dirty="0"/>
              <a:t>Coverity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0B9A9-769A-A843-B89F-F1AFC50CF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7832"/>
            <a:ext cx="10515600" cy="4351338"/>
          </a:xfrm>
        </p:spPr>
        <p:txBody>
          <a:bodyPr/>
          <a:lstStyle/>
          <a:p>
            <a:r>
              <a:rPr lang="en-US" dirty="0"/>
              <a:t>Coverity scan reports for ten C/C++ projects from past years with scan interval less than a week</a:t>
            </a:r>
          </a:p>
          <a:p>
            <a:r>
              <a:rPr lang="en-US" dirty="0"/>
              <a:t>We can identify an alert was first detected and when it was eliminated</a:t>
            </a:r>
          </a:p>
          <a:p>
            <a:r>
              <a:rPr lang="en-US" dirty="0"/>
              <a:t>We track back to commits made on the affected files to determine if developers made any code change to fix an alert (i.e. </a:t>
            </a:r>
            <a:r>
              <a:rPr lang="en-US" i="1" dirty="0"/>
              <a:t>actionable</a:t>
            </a:r>
            <a:r>
              <a:rPr lang="en-US" dirty="0"/>
              <a:t>)</a:t>
            </a:r>
          </a:p>
          <a:p>
            <a:r>
              <a:rPr lang="en-US" dirty="0"/>
              <a:t>We also have developer feedback from Coverity data if alerts were marked as a Bug, Intentional, or False Positive</a:t>
            </a:r>
          </a:p>
          <a:p>
            <a:r>
              <a:rPr lang="en-US" dirty="0"/>
              <a:t>We calculated lifespan and fix complexity for the actionable alerts</a:t>
            </a:r>
          </a:p>
        </p:txBody>
      </p:sp>
    </p:spTree>
    <p:extLst>
      <p:ext uri="{BB962C8B-B14F-4D97-AF65-F5344CB8AC3E}">
        <p14:creationId xmlns:p14="http://schemas.microsoft.com/office/powerpoint/2010/main" val="1594900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8AA8-B815-6A47-9643-00E43EA6A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8"/>
            <a:ext cx="10515600" cy="1325563"/>
          </a:xfrm>
        </p:spPr>
        <p:txBody>
          <a:bodyPr/>
          <a:lstStyle/>
          <a:p>
            <a:r>
              <a:rPr lang="en-US" dirty="0"/>
              <a:t>Projects with historical Coverity scan reports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EB86E5-74E4-574A-848C-6505422E81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3491" y="1328481"/>
            <a:ext cx="7785017" cy="516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11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5D872-C93D-0D4E-9219-E67D64463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8882" y="594520"/>
            <a:ext cx="8229600" cy="1068387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history on Coverity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BD73DE-1C45-074A-8F59-02F3D1697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E35351-AB86-A743-B2D9-5E3F1E6A9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4244F3-09F9-FA4F-AA15-6153CE454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2198687"/>
            <a:ext cx="87249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90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757F3-E00D-3B42-A03C-BCBFD9E6414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981200" y="455977"/>
            <a:ext cx="82296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anchor="ctr">
            <a:normAutofit/>
          </a:bodyPr>
          <a:lstStyle/>
          <a:p>
            <a:r>
              <a:rPr lang="en-US" dirty="0"/>
              <a:t>Alert history on Coverity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F2041-90F6-2843-88FE-B06FE0382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FF2C605-4958-CF43-AA48-80339EFDB0AF}" type="slidenum">
              <a:rPr lang="en-US" smtClean="0"/>
              <a:pPr>
                <a:spcAft>
                  <a:spcPts val="600"/>
                </a:spcAft>
                <a:defRPr/>
              </a:pPr>
              <a:t>8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80F0416-75E2-C94D-A0D7-39B06F3CA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1" y="1608318"/>
            <a:ext cx="8304757" cy="1068387"/>
          </a:xfrm>
        </p:spPr>
        <p:txBody>
          <a:bodyPr/>
          <a:lstStyle/>
          <a:p>
            <a:r>
              <a:rPr lang="en-US" sz="1800" dirty="0"/>
              <a:t>Unique alert id, alert type, severity, status (fixed/dismissed/new), date when first detected, a classification given by the developers (e.g. bug/false positive or unclassified by default), file location, date when last detected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FAECFE-1D04-E04B-9967-52974CA5B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746" y="2584830"/>
            <a:ext cx="8909664" cy="377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36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0678-1F6A-B74E-B5C6-4A724A681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307" y="2050712"/>
            <a:ext cx="2701968" cy="3169468"/>
          </a:xfrm>
        </p:spPr>
        <p:txBody>
          <a:bodyPr>
            <a:normAutofit/>
          </a:bodyPr>
          <a:lstStyle/>
          <a:p>
            <a:r>
              <a:rPr lang="en-US" sz="3200" b="1" dirty="0"/>
              <a:t>How do we determine actionability and lifespan?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3EEEF6-BEAE-4340-9CB4-AB2A9256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4FCB8D-A546-E34C-8AAA-88B717633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6302" y="557026"/>
            <a:ext cx="6127255" cy="6513103"/>
          </a:xfrm>
        </p:spPr>
      </p:pic>
    </p:spTree>
    <p:extLst>
      <p:ext uri="{BB962C8B-B14F-4D97-AF65-F5344CB8AC3E}">
        <p14:creationId xmlns:p14="http://schemas.microsoft.com/office/powerpoint/2010/main" val="547026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488</Words>
  <Application>Microsoft Macintosh PowerPoint</Application>
  <PresentationFormat>Widescreen</PresentationFormat>
  <Paragraphs>43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Memory Error Detection in Security Testing</vt:lpstr>
      <vt:lpstr>Memory errors  are prevalent: during and after security testing</vt:lpstr>
      <vt:lpstr>Research Questions</vt:lpstr>
      <vt:lpstr>Data Sources</vt:lpstr>
      <vt:lpstr>Coverity Dataset</vt:lpstr>
      <vt:lpstr>Projects with historical Coverity scan reports</vt:lpstr>
      <vt:lpstr>Analysis history on Coverity database</vt:lpstr>
      <vt:lpstr>Alert history on Coverity database</vt:lpstr>
      <vt:lpstr>How do we determine actionability and lifespan?</vt:lpstr>
      <vt:lpstr>CVE dataset</vt:lpstr>
      <vt:lpstr>CWE (Common Weakness Enumeration) classification</vt:lpstr>
      <vt:lpstr>Findings:</vt:lpstr>
      <vt:lpstr>To what extent do memory related alerts appear when C/C++ projects are scanned by Coverity?  </vt:lpstr>
      <vt:lpstr>What percent of memory related alerts are actionable (i.e. acted on by developers)? What percent of memory related alerts were marked as false positives by the developers?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Error Detection in Security Testing</dc:title>
  <dc:creator>Nasif Imtiaz</dc:creator>
  <cp:lastModifiedBy>Nasif Imtiaz</cp:lastModifiedBy>
  <cp:revision>3</cp:revision>
  <dcterms:created xsi:type="dcterms:W3CDTF">2020-08-12T22:52:48Z</dcterms:created>
  <dcterms:modified xsi:type="dcterms:W3CDTF">2020-08-12T23:38:32Z</dcterms:modified>
</cp:coreProperties>
</file>

<file path=docProps/thumbnail.jpeg>
</file>